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0" r:id="rId6"/>
    <p:sldId id="262" r:id="rId7"/>
    <p:sldId id="263" r:id="rId8"/>
    <p:sldId id="267" r:id="rId9"/>
    <p:sldId id="270" r:id="rId10"/>
    <p:sldId id="27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0" y="0"/>
            <a:ext cx="10333990" cy="6381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70" y="61595"/>
            <a:ext cx="2068830" cy="3249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/>
              <a:t>一、</a:t>
            </a:r>
            <a:endParaRPr lang="zh-CN" altLang="en-US"/>
          </a:p>
          <a:p>
            <a:pPr indent="0" fontAlgn="auto">
              <a:lnSpc>
                <a:spcPct val="150000"/>
              </a:lnSpc>
              <a:spcAft>
                <a:spcPts val="1200"/>
              </a:spcAft>
            </a:pPr>
            <a:r>
              <a:rPr lang="zh-CN" altLang="en-US"/>
              <a:t>指定一位团组成员负责在系统中发起组团申请并填写团组公共信息。</a:t>
            </a:r>
            <a:endParaRPr lang="zh-CN" altLang="en-US"/>
          </a:p>
          <a:p>
            <a:pPr indent="0" fontAlgn="auto">
              <a:lnSpc>
                <a:spcPct val="150000"/>
              </a:lnSpc>
              <a:spcAft>
                <a:spcPts val="1200"/>
              </a:spcAft>
            </a:pPr>
            <a:r>
              <a:rPr lang="zh-CN" altLang="en-US"/>
              <a:t>团组信息的填报人须负责关注整个团组的审批进度，及时收集并上报签证材料，接收签证结果通知等事宜。</a:t>
            </a:r>
            <a:endParaRPr lang="zh-CN" altLang="en-US"/>
          </a:p>
          <a:p>
            <a:pPr indent="0" fontAlgn="auto">
              <a:lnSpc>
                <a:spcPct val="150000"/>
              </a:lnSpc>
              <a:spcAft>
                <a:spcPts val="1200"/>
              </a:spcAft>
            </a:pPr>
            <a:r>
              <a:rPr lang="zh-CN" altLang="en-US"/>
              <a:t>请在学校网上办事大厅中，依次点击右图红框标记的链接，进入系统。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3890" y="184150"/>
            <a:ext cx="10232390" cy="59499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33985" y="318770"/>
            <a:ext cx="1779905" cy="4673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/>
              <a:t>二、</a:t>
            </a:r>
            <a:endParaRPr lang="zh-CN" altLang="en-US"/>
          </a:p>
          <a:p>
            <a:pPr indent="0" fontAlgn="auto">
              <a:lnSpc>
                <a:spcPct val="150000"/>
              </a:lnSpc>
            </a:pPr>
            <a:r>
              <a:rPr lang="zh-CN" altLang="en-US"/>
              <a:t>请团组填报人仔细阅读办理指南中的填报要求，再点击</a:t>
            </a:r>
            <a:r>
              <a:rPr lang="en-US" altLang="zh-CN">
                <a:sym typeface="+mn-ea"/>
              </a:rPr>
              <a:t>“</a:t>
            </a:r>
            <a:r>
              <a:rPr lang="zh-CN" altLang="en-US"/>
              <a:t>立即申请</a:t>
            </a:r>
            <a:r>
              <a:rPr lang="en-US" altLang="zh-CN"/>
              <a:t>”</a:t>
            </a:r>
            <a:r>
              <a:rPr lang="zh-CN" altLang="en-US"/>
              <a:t>开始填表。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1586230"/>
            <a:ext cx="12192000" cy="18237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485775" y="1118870"/>
            <a:ext cx="10047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三、按照页面中的提示和要求，按顺序</a:t>
            </a:r>
            <a:r>
              <a:rPr lang="zh-CN" altLang="en-US">
                <a:sym typeface="+mn-ea"/>
              </a:rPr>
              <a:t>完成</a:t>
            </a:r>
            <a:r>
              <a:rPr lang="zh-CN" altLang="en-US"/>
              <a:t>下列各表单的信息填写和附件上传，然后提交组团申请。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6250" y="3747770"/>
            <a:ext cx="10687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四、团组申请提交后，系统中会生成该任务，任务状态为</a:t>
            </a:r>
            <a:r>
              <a:rPr lang="en-US" altLang="zh-CN"/>
              <a:t>“</a:t>
            </a:r>
            <a:r>
              <a:rPr lang="zh-CN" altLang="en-US"/>
              <a:t>进行中</a:t>
            </a:r>
            <a:r>
              <a:rPr lang="en-US" altLang="zh-CN"/>
              <a:t>”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7" name="图片 6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4234180"/>
            <a:ext cx="7410450" cy="1295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" name="图片 10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620" y="3341370"/>
            <a:ext cx="10220960" cy="35166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61975" y="414020"/>
            <a:ext cx="7056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五、团组申请</a:t>
            </a:r>
            <a:r>
              <a:rPr lang="zh-CN" altLang="en-US">
                <a:sym typeface="+mn-ea"/>
              </a:rPr>
              <a:t>的</a:t>
            </a:r>
            <a:r>
              <a:rPr lang="zh-CN" altLang="en-US"/>
              <a:t>任务审批流程在通过了</a:t>
            </a:r>
            <a:r>
              <a:rPr lang="en-US" altLang="zh-CN"/>
              <a:t>“</a:t>
            </a:r>
            <a:r>
              <a:rPr lang="zh-CN" altLang="en-US">
                <a:sym typeface="+mn-ea"/>
              </a:rPr>
              <a:t>国际合作与交流处预审</a:t>
            </a:r>
            <a:r>
              <a:rPr lang="en-US" altLang="zh-CN"/>
              <a:t>”</a:t>
            </a:r>
            <a:r>
              <a:rPr lang="zh-CN" altLang="en-US"/>
              <a:t>节点的审批后，会给所有团组成员发送个人审批流程的任务。</a:t>
            </a:r>
            <a:endParaRPr lang="zh-CN" altLang="en-US"/>
          </a:p>
        </p:txBody>
      </p:sp>
      <p:pic>
        <p:nvPicPr>
          <p:cNvPr id="13" name="图片 12" descr="6"/>
          <p:cNvPicPr>
            <a:picLocks noChangeAspect="1"/>
          </p:cNvPicPr>
          <p:nvPr/>
        </p:nvPicPr>
        <p:blipFill>
          <a:blip r:embed="rId2"/>
          <a:srcRect l="6667" t="16814" b="8673"/>
          <a:stretch>
            <a:fillRect/>
          </a:stretch>
        </p:blipFill>
        <p:spPr>
          <a:xfrm>
            <a:off x="7746365" y="80645"/>
            <a:ext cx="3088640" cy="28086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561975" y="2668270"/>
            <a:ext cx="6958330" cy="760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六、每位团组成员须在学校网上办事大厅中，点击</a:t>
            </a:r>
            <a:r>
              <a:rPr lang="en-US" altLang="zh-CN"/>
              <a:t>“</a:t>
            </a:r>
            <a:r>
              <a:rPr lang="zh-CN" altLang="en-US"/>
              <a:t>我的申请</a:t>
            </a:r>
            <a:r>
              <a:rPr lang="en-US" altLang="zh-CN"/>
              <a:t>”</a:t>
            </a:r>
            <a:r>
              <a:rPr lang="zh-CN" altLang="en-US"/>
              <a:t>，在任务列表中找到自己的出访任务并点击</a:t>
            </a:r>
            <a:r>
              <a:rPr lang="en-US" altLang="zh-CN"/>
              <a:t>“</a:t>
            </a:r>
            <a:r>
              <a:rPr lang="zh-CN" altLang="en-US"/>
              <a:t>填写</a:t>
            </a:r>
            <a:r>
              <a:rPr lang="en-US" altLang="zh-CN"/>
              <a:t>”</a:t>
            </a:r>
            <a:r>
              <a:rPr lang="zh-CN" altLang="en-US"/>
              <a:t>开始填报、完成申请。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 descr="6"/>
          <p:cNvPicPr>
            <a:picLocks noChangeAspect="1"/>
          </p:cNvPicPr>
          <p:nvPr/>
        </p:nvPicPr>
        <p:blipFill>
          <a:blip r:embed="rId1"/>
          <a:srcRect l="6667" t="16814" b="8673"/>
          <a:stretch>
            <a:fillRect/>
          </a:stretch>
        </p:blipFill>
        <p:spPr>
          <a:xfrm>
            <a:off x="671195" y="1164590"/>
            <a:ext cx="3526155" cy="3921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33400" y="271780"/>
            <a:ext cx="11501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七、当每一位团组成员的个人审批流程中全都通过了所有的审批环节后，团组申请任务的状态将变更为</a:t>
            </a:r>
            <a:r>
              <a:rPr lang="en-US" altLang="zh-CN"/>
              <a:t>“</a:t>
            </a:r>
            <a:r>
              <a:rPr lang="zh-CN" altLang="en-US"/>
              <a:t>可审批</a:t>
            </a:r>
            <a:r>
              <a:rPr lang="en-US" altLang="zh-CN"/>
              <a:t>”</a:t>
            </a:r>
            <a:r>
              <a:rPr lang="zh-CN" altLang="en-US"/>
              <a:t>，此时管理员将为团组开具任务批件。</a:t>
            </a:r>
            <a:endParaRPr lang="zh-CN" altLang="en-US"/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95" y="1964690"/>
            <a:ext cx="741045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7345" y="137795"/>
            <a:ext cx="11692890" cy="3816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八、任务批件开具后，团组申报人将收到</a:t>
            </a:r>
            <a:r>
              <a:rPr lang="en-US" altLang="zh-CN"/>
              <a:t>“</a:t>
            </a:r>
            <a:r>
              <a:rPr lang="zh-CN" altLang="en-US"/>
              <a:t>签证材料上传</a:t>
            </a:r>
            <a:r>
              <a:rPr lang="en-US" altLang="zh-CN"/>
              <a:t>”</a:t>
            </a:r>
            <a:r>
              <a:rPr lang="zh-CN" altLang="en-US"/>
              <a:t>任务，或</a:t>
            </a:r>
            <a:r>
              <a:rPr lang="en-US" altLang="zh-CN"/>
              <a:t>“</a:t>
            </a:r>
            <a:r>
              <a:rPr lang="zh-CN" altLang="en-US"/>
              <a:t>护照和出境证明提醒</a:t>
            </a:r>
            <a:r>
              <a:rPr lang="en-US" altLang="zh-CN"/>
              <a:t>”</a:t>
            </a:r>
            <a:r>
              <a:rPr lang="zh-CN" altLang="en-US"/>
              <a:t>的系统通知。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 </a:t>
            </a:r>
            <a:r>
              <a:rPr lang="zh-CN" altLang="en-US"/>
              <a:t>需办签证的团组将收到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签证材料上传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任务，请点开该任务并下载签证材料模板，在收齐所有团员的签证材料后，统一在系统中提交。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/>
              <a:t>2</a:t>
            </a:r>
            <a:r>
              <a:rPr lang="zh-CN" altLang="en-US"/>
              <a:t>，无需办理签证的团组将收到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护照和出境证明提醒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的系统通知，请根据通知内容办理相关手续。</a:t>
            </a:r>
            <a:endParaRPr lang="zh-CN" altLang="en-US"/>
          </a:p>
        </p:txBody>
      </p:sp>
      <p:pic>
        <p:nvPicPr>
          <p:cNvPr id="3" name="图片 2" descr="16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6765" y="4068445"/>
            <a:ext cx="5537835" cy="29044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90" y="1052830"/>
            <a:ext cx="9251950" cy="2531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610" y="1452880"/>
            <a:ext cx="10050145" cy="2749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09600" y="461645"/>
            <a:ext cx="11140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九、</a:t>
            </a:r>
            <a:r>
              <a:rPr lang="zh-CN" altLang="en-US">
                <a:sym typeface="+mn-ea"/>
              </a:rPr>
              <a:t>签证材料核验无误后，</a:t>
            </a:r>
            <a:r>
              <a:rPr lang="zh-CN" altLang="en-US"/>
              <a:t>系统将发送材料到省外办，省外办将协助填写签证申请表。省外办</a:t>
            </a:r>
            <a:r>
              <a:rPr lang="zh-CN" altLang="en-US">
                <a:sym typeface="+mn-ea"/>
              </a:rPr>
              <a:t>填好</a:t>
            </a:r>
            <a:r>
              <a:rPr lang="zh-CN" altLang="en-US"/>
              <a:t>签证申请表后，校内系统将发送提醒，请尽快按照提醒办理签证相关手续。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65" y="4520565"/>
            <a:ext cx="5563870" cy="1612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160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400" y="3782695"/>
            <a:ext cx="5537835" cy="29044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34010" y="617855"/>
            <a:ext cx="10625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十、收到省外办的签证完毕通知后，系统将会发送</a:t>
            </a:r>
            <a:r>
              <a:rPr lang="en-US" altLang="zh-CN"/>
              <a:t>“</a:t>
            </a:r>
            <a:r>
              <a:rPr lang="zh-CN" altLang="en-US"/>
              <a:t>签证结果提醒</a:t>
            </a:r>
            <a:r>
              <a:rPr lang="en-US" altLang="zh-CN"/>
              <a:t>”</a:t>
            </a:r>
            <a:r>
              <a:rPr lang="zh-CN" altLang="en-US"/>
              <a:t>的通知，请按照通知办理相关手续。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660" y="1116330"/>
            <a:ext cx="9251950" cy="25311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10260" y="899795"/>
            <a:ext cx="10816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十一、出访完成后，须在</a:t>
            </a:r>
            <a:r>
              <a:rPr lang="en-US" altLang="zh-CN"/>
              <a:t>7</a:t>
            </a:r>
            <a:r>
              <a:rPr lang="zh-CN" altLang="en-US"/>
              <a:t>天内上交因公证件至国际处，并尽快完成系统中个人流程以及团组流程中的归国手续有关流程，全部完成后，才可在团组申请任务中下载全团的出访报销材料。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25" y="2113280"/>
            <a:ext cx="5181600" cy="3277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4407"/>
          <a:stretch>
            <a:fillRect/>
          </a:stretch>
        </p:blipFill>
        <p:spPr>
          <a:xfrm>
            <a:off x="171450" y="2113280"/>
            <a:ext cx="6339205" cy="3277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990725" y="2242820"/>
            <a:ext cx="25215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个人流程中的归国手续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128000" y="2299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团组流程中的归国手续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WPS 演示</Application>
  <PresentationFormat>宽屏</PresentationFormat>
  <Paragraphs>42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嗷buy</cp:lastModifiedBy>
  <cp:revision>5</cp:revision>
  <dcterms:created xsi:type="dcterms:W3CDTF">2023-08-09T12:44:00Z</dcterms:created>
  <dcterms:modified xsi:type="dcterms:W3CDTF">2024-12-26T09:03:45Z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2052-12.1.0.19302</vt:lpwstr>
  </property>
</Properties>
</file>